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sldIdLst>
    <p:sldId id="269" r:id="rId5"/>
    <p:sldId id="256" r:id="rId6"/>
    <p:sldId id="275" r:id="rId7"/>
    <p:sldId id="257" r:id="rId8"/>
    <p:sldId id="259" r:id="rId9"/>
    <p:sldId id="270" r:id="rId10"/>
    <p:sldId id="272" r:id="rId11"/>
    <p:sldId id="274" r:id="rId12"/>
    <p:sldId id="277" r:id="rId13"/>
    <p:sldId id="278" r:id="rId14"/>
    <p:sldId id="280" r:id="rId15"/>
    <p:sldId id="281" r:id="rId16"/>
    <p:sldId id="282" r:id="rId17"/>
    <p:sldId id="283" r:id="rId18"/>
    <p:sldId id="284" r:id="rId19"/>
    <p:sldId id="285" r:id="rId20"/>
    <p:sldId id="286" r:id="rId21"/>
    <p:sldId id="287" r:id="rId22"/>
    <p:sldId id="271" r:id="rId23"/>
  </p:sldIdLst>
  <p:sldSz cx="9144000" cy="6858000" type="screen4x3"/>
  <p:notesSz cx="6858000" cy="8994775"/>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2" autoAdjust="0"/>
    <p:restoredTop sz="94660" autoAdjust="0"/>
  </p:normalViewPr>
  <p:slideViewPr>
    <p:cSldViewPr>
      <p:cViewPr varScale="1">
        <p:scale>
          <a:sx n="99" d="100"/>
          <a:sy n="99" d="100"/>
        </p:scale>
        <p:origin x="-2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6258" name="Group 2"/>
          <p:cNvGrpSpPr>
            <a:grpSpLocks/>
          </p:cNvGrpSpPr>
          <p:nvPr/>
        </p:nvGrpSpPr>
        <p:grpSpPr bwMode="auto">
          <a:xfrm>
            <a:off x="4716463" y="5345113"/>
            <a:ext cx="4427537" cy="1512887"/>
            <a:chOff x="2971" y="3367"/>
            <a:chExt cx="2789" cy="953"/>
          </a:xfrm>
        </p:grpSpPr>
        <p:sp>
          <p:nvSpPr>
            <p:cNvPr id="96259"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96260"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1"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2"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3"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4"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5"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6"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7"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8"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69"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70"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71"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72"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6273"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9627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9627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96276" name="Rectangle 20"/>
          <p:cNvSpPr>
            <a:spLocks noGrp="1" noChangeArrowheads="1"/>
          </p:cNvSpPr>
          <p:nvPr>
            <p:ph type="dt" sz="quarter" idx="2"/>
          </p:nvPr>
        </p:nvSpPr>
        <p:spPr/>
        <p:txBody>
          <a:bodyPr/>
          <a:lstStyle>
            <a:lvl1pPr>
              <a:defRPr/>
            </a:lvl1pPr>
          </a:lstStyle>
          <a:p>
            <a:endParaRPr lang="en-US"/>
          </a:p>
        </p:txBody>
      </p:sp>
      <p:sp>
        <p:nvSpPr>
          <p:cNvPr id="96277" name="Rectangle 21"/>
          <p:cNvSpPr>
            <a:spLocks noGrp="1" noChangeArrowheads="1"/>
          </p:cNvSpPr>
          <p:nvPr>
            <p:ph type="ftr" sz="quarter" idx="3"/>
          </p:nvPr>
        </p:nvSpPr>
        <p:spPr/>
        <p:txBody>
          <a:bodyPr/>
          <a:lstStyle>
            <a:lvl1pPr>
              <a:defRPr/>
            </a:lvl1pPr>
          </a:lstStyle>
          <a:p>
            <a:endParaRPr lang="en-US"/>
          </a:p>
        </p:txBody>
      </p:sp>
      <p:sp>
        <p:nvSpPr>
          <p:cNvPr id="96278" name="Rectangle 22"/>
          <p:cNvSpPr>
            <a:spLocks noGrp="1" noChangeArrowheads="1"/>
          </p:cNvSpPr>
          <p:nvPr>
            <p:ph type="sldNum" sz="quarter" idx="4"/>
          </p:nvPr>
        </p:nvSpPr>
        <p:spPr/>
        <p:txBody>
          <a:bodyPr/>
          <a:lstStyle>
            <a:lvl1pPr>
              <a:defRPr/>
            </a:lvl1pPr>
          </a:lstStyle>
          <a:p>
            <a:fld id="{E22F07E0-D852-4958-A00F-7806074C736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232C80-513B-4C13-954F-FE619EFE3EF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25A779-9E80-4D08-AEE3-E0DDE86E8CA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D3468792-7616-442D-8CD8-66D1BF294A3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AF7747F-3F26-43F0-97D5-0DCC88DAD7C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FB458AC1-58CE-47BA-8A73-08734CC870C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3192FB98-956F-434F-BA66-8376B9C934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3A9C1B-65D4-4B86-835B-73FAE9AF82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6ABFFD-5D93-4784-80FE-A67A27EA22A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99F2A2-7A18-4DD5-9674-E1EB3346F3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7BAF98F-5548-4BFA-8D6F-82F0715F958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BAC2F6-5F04-4DD8-81BE-A78CB02DBD9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A611BD9-549C-42D0-80D1-2B3320BABA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5A841D-7730-450C-996A-59BD7C1FCD4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2F06B4-E4DB-4694-ABE8-765AF77AF2A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95234" name="Group 2"/>
          <p:cNvGrpSpPr>
            <a:grpSpLocks/>
          </p:cNvGrpSpPr>
          <p:nvPr/>
        </p:nvGrpSpPr>
        <p:grpSpPr bwMode="auto">
          <a:xfrm>
            <a:off x="4716463" y="5345113"/>
            <a:ext cx="4427537" cy="1512887"/>
            <a:chOff x="2971" y="3367"/>
            <a:chExt cx="2789" cy="953"/>
          </a:xfrm>
        </p:grpSpPr>
        <p:sp>
          <p:nvSpPr>
            <p:cNvPr id="9523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9523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3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3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3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9525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525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9525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9525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1278C2B8-C7A1-4ACC-A6D1-E9C0C29D3218}" type="slidenum">
              <a:rPr lang="en-US"/>
              <a:pPr/>
              <a:t>‹#›</a:t>
            </a:fld>
            <a:endParaRPr lang="en-US"/>
          </a:p>
        </p:txBody>
      </p:sp>
      <p:sp>
        <p:nvSpPr>
          <p:cNvPr id="9525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p:cNvSpPr>
            <a:spLocks noGrp="1" noChangeArrowheads="1"/>
          </p:cNvSpPr>
          <p:nvPr>
            <p:ph type="ctrTitle"/>
          </p:nvPr>
        </p:nvSpPr>
        <p:spPr/>
        <p:txBody>
          <a:bodyPr/>
          <a:lstStyle/>
          <a:p>
            <a:r>
              <a:rPr lang="en-US"/>
              <a:t>Beowulf: A Pagan and Christian Hero</a:t>
            </a:r>
          </a:p>
        </p:txBody>
      </p:sp>
      <p:sp>
        <p:nvSpPr>
          <p:cNvPr id="144389" name="Rectangle 5"/>
          <p:cNvSpPr>
            <a:spLocks noGrp="1" noChangeArrowheads="1"/>
          </p:cNvSpPr>
          <p:nvPr>
            <p:ph type="subTitle" idx="1"/>
          </p:nvPr>
        </p:nvSpPr>
        <p:spPr/>
        <p:txBody>
          <a:bodyPr/>
          <a:lstStyle/>
          <a:p>
            <a:r>
              <a:rPr lang="en-US"/>
              <a:t>Alan Haffa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Pagan Shrines and Rituals Fail</a:t>
            </a:r>
          </a:p>
        </p:txBody>
      </p:sp>
      <p:sp>
        <p:nvSpPr>
          <p:cNvPr id="163843" name="Rectangle 3"/>
          <p:cNvSpPr>
            <a:spLocks noGrp="1" noChangeArrowheads="1"/>
          </p:cNvSpPr>
          <p:nvPr>
            <p:ph type="body" idx="1"/>
          </p:nvPr>
        </p:nvSpPr>
        <p:spPr>
          <a:xfrm>
            <a:off x="457200" y="1600200"/>
            <a:ext cx="8458200" cy="5257800"/>
          </a:xfrm>
        </p:spPr>
        <p:txBody>
          <a:bodyPr/>
          <a:lstStyle/>
          <a:p>
            <a:r>
              <a:rPr lang="en-US"/>
              <a:t>“Sometimes at pagan shrines they vowed offerings to idols, swore oaths that the killer of souls might come to their aid and save the people.  That was their way, their heathenish hope; deep in their hearts they remembered hell.  The Almighty Judge of good deeds and bad, the Lord God, Head of the Heavens and High King of the World, was unknown to them…”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Battle with Grendel as Feud</a:t>
            </a:r>
          </a:p>
        </p:txBody>
      </p:sp>
      <p:sp>
        <p:nvSpPr>
          <p:cNvPr id="165891" name="Rectangle 3"/>
          <p:cNvSpPr>
            <a:spLocks noGrp="1" noChangeArrowheads="1"/>
          </p:cNvSpPr>
          <p:nvPr>
            <p:ph type="body" idx="1"/>
          </p:nvPr>
        </p:nvSpPr>
        <p:spPr>
          <a:xfrm>
            <a:off x="228600" y="1447800"/>
            <a:ext cx="8915400" cy="5410200"/>
          </a:xfrm>
        </p:spPr>
        <p:txBody>
          <a:bodyPr/>
          <a:lstStyle/>
          <a:p>
            <a:r>
              <a:rPr lang="en-US"/>
              <a:t>Battle described in context of feuding: Beowulf’s father had come before as a suppliant fleeing feud-blood and Hrothgar paid the </a:t>
            </a:r>
            <a:r>
              <a:rPr lang="en-US" i="1"/>
              <a:t>Wergild</a:t>
            </a:r>
          </a:p>
          <a:p>
            <a:r>
              <a:rPr lang="en-US"/>
              <a:t>Unferth’s story told: “you killed your own kith and kin, so for all your cleverness and quick tongue, you will suffer damnation in the depths of hell.”</a:t>
            </a:r>
          </a:p>
          <a:p>
            <a:r>
              <a:rPr lang="en-US"/>
              <a:t>Implies that battle with Grendel is a Feud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Celebration</a:t>
            </a:r>
          </a:p>
        </p:txBody>
      </p:sp>
      <p:sp>
        <p:nvSpPr>
          <p:cNvPr id="168963" name="Rectangle 3"/>
          <p:cNvSpPr>
            <a:spLocks noGrp="1" noChangeArrowheads="1"/>
          </p:cNvSpPr>
          <p:nvPr>
            <p:ph type="body" sz="half" idx="1"/>
          </p:nvPr>
        </p:nvSpPr>
        <p:spPr>
          <a:xfrm>
            <a:off x="0" y="1219200"/>
            <a:ext cx="4495800" cy="5638800"/>
          </a:xfrm>
        </p:spPr>
        <p:txBody>
          <a:bodyPr/>
          <a:lstStyle/>
          <a:p>
            <a:r>
              <a:rPr lang="en-US"/>
              <a:t>Story of Sigemund Dragon Slayer told</a:t>
            </a:r>
          </a:p>
          <a:p>
            <a:r>
              <a:rPr lang="en-US"/>
              <a:t>Thanks given to God</a:t>
            </a:r>
          </a:p>
          <a:p>
            <a:r>
              <a:rPr lang="en-US"/>
              <a:t>Gifts given to Beowulf</a:t>
            </a:r>
          </a:p>
          <a:p>
            <a:r>
              <a:rPr lang="en-US"/>
              <a:t>Finnsburg story sung</a:t>
            </a:r>
          </a:p>
          <a:p>
            <a:r>
              <a:rPr lang="en-US"/>
              <a:t>Gift of necklace from Wealtheow</a:t>
            </a:r>
          </a:p>
        </p:txBody>
      </p:sp>
      <p:pic>
        <p:nvPicPr>
          <p:cNvPr id="168965" name="Picture 5" descr="brisinga-beah"/>
          <p:cNvPicPr>
            <a:picLocks noGrp="1" noChangeAspect="1" noChangeArrowheads="1"/>
          </p:cNvPicPr>
          <p:nvPr>
            <p:ph sz="half" idx="2"/>
          </p:nvPr>
        </p:nvPicPr>
        <p:blipFill>
          <a:blip r:embed="rId2" cstate="print"/>
          <a:srcRect/>
          <a:stretch>
            <a:fillRect/>
          </a:stretch>
        </p:blipFill>
        <p:spPr>
          <a:xfrm>
            <a:off x="4648200" y="2992438"/>
            <a:ext cx="4038600" cy="1744662"/>
          </a:xfr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5181600" y="277813"/>
            <a:ext cx="3505200" cy="1855787"/>
          </a:xfrm>
        </p:spPr>
        <p:txBody>
          <a:bodyPr/>
          <a:lstStyle/>
          <a:p>
            <a:r>
              <a:rPr lang="en-US"/>
              <a:t>Finnsburg Story</a:t>
            </a:r>
          </a:p>
        </p:txBody>
      </p:sp>
      <p:sp>
        <p:nvSpPr>
          <p:cNvPr id="172035" name="Rectangle 3"/>
          <p:cNvSpPr>
            <a:spLocks noGrp="1" noChangeArrowheads="1"/>
          </p:cNvSpPr>
          <p:nvPr>
            <p:ph type="body" sz="half" idx="1"/>
          </p:nvPr>
        </p:nvSpPr>
        <p:spPr>
          <a:xfrm>
            <a:off x="0" y="228600"/>
            <a:ext cx="5562600" cy="6629400"/>
          </a:xfrm>
        </p:spPr>
        <p:txBody>
          <a:bodyPr/>
          <a:lstStyle/>
          <a:p>
            <a:r>
              <a:rPr lang="en-US"/>
              <a:t>Hildeburh, Danish princess, married Frisian King, Finn</a:t>
            </a:r>
          </a:p>
          <a:p>
            <a:r>
              <a:rPr lang="en-US"/>
              <a:t>Son and brother killed</a:t>
            </a:r>
          </a:p>
          <a:p>
            <a:r>
              <a:rPr lang="en-US"/>
              <a:t>Danes renew feud and Finn is killed, hall looted, and Hildeburh brought back to Denmark</a:t>
            </a:r>
          </a:p>
          <a:p>
            <a:r>
              <a:rPr lang="en-US"/>
              <a:t>Failed Marriage truce; foreshadows fall of Heorot and Danes</a:t>
            </a:r>
          </a:p>
          <a:p>
            <a:endParaRPr lang="en-US"/>
          </a:p>
        </p:txBody>
      </p:sp>
      <p:pic>
        <p:nvPicPr>
          <p:cNvPr id="172037" name="Picture 5" descr="hringhord"/>
          <p:cNvPicPr>
            <a:picLocks noGrp="1" noChangeAspect="1" noChangeArrowheads="1"/>
          </p:cNvPicPr>
          <p:nvPr>
            <p:ph sz="half" idx="2"/>
          </p:nvPr>
        </p:nvPicPr>
        <p:blipFill>
          <a:blip r:embed="rId2" cstate="print"/>
          <a:srcRect/>
          <a:stretch>
            <a:fillRect/>
          </a:stretch>
        </p:blipFill>
        <p:spPr>
          <a:xfrm>
            <a:off x="5105400" y="2743200"/>
            <a:ext cx="4038600" cy="3328988"/>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0" y="277813"/>
            <a:ext cx="4114800" cy="2541587"/>
          </a:xfrm>
        </p:spPr>
        <p:txBody>
          <a:bodyPr/>
          <a:lstStyle/>
          <a:p>
            <a:r>
              <a:rPr lang="en-US"/>
              <a:t>Grendel’s Mother Renews Feud</a:t>
            </a:r>
          </a:p>
        </p:txBody>
      </p:sp>
      <p:sp>
        <p:nvSpPr>
          <p:cNvPr id="174084" name="Rectangle 4"/>
          <p:cNvSpPr>
            <a:spLocks noGrp="1" noChangeArrowheads="1"/>
          </p:cNvSpPr>
          <p:nvPr>
            <p:ph type="body" sz="half" idx="1"/>
          </p:nvPr>
        </p:nvSpPr>
        <p:spPr>
          <a:xfrm>
            <a:off x="228600" y="381000"/>
            <a:ext cx="4267200" cy="5749925"/>
          </a:xfrm>
        </p:spPr>
        <p:txBody>
          <a:bodyPr/>
          <a:lstStyle/>
          <a:p>
            <a:r>
              <a:rPr lang="en-US"/>
              <a:t>“Grendel’s mother, monstrous hell-bride, brooded on her wrongs…grief-racked and ravenous, desperate for revenge.”</a:t>
            </a:r>
          </a:p>
        </p:txBody>
      </p:sp>
      <p:pic>
        <p:nvPicPr>
          <p:cNvPr id="174086" name="Picture 6" descr="suthoo-buckle"/>
          <p:cNvPicPr>
            <a:picLocks noGrp="1" noChangeAspect="1" noChangeArrowheads="1"/>
          </p:cNvPicPr>
          <p:nvPr>
            <p:ph sz="half" idx="2"/>
          </p:nvPr>
        </p:nvPicPr>
        <p:blipFill>
          <a:blip r:embed="rId2" cstate="print"/>
          <a:srcRect/>
          <a:stretch>
            <a:fillRect/>
          </a:stretch>
        </p:blipFill>
        <p:spPr>
          <a:xfrm>
            <a:off x="4724400" y="3733800"/>
            <a:ext cx="4038600" cy="1797050"/>
          </a:xfr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Victory with Sword</a:t>
            </a:r>
          </a:p>
        </p:txBody>
      </p:sp>
      <p:sp>
        <p:nvSpPr>
          <p:cNvPr id="176133" name="Rectangle 5"/>
          <p:cNvSpPr>
            <a:spLocks noGrp="1" noChangeArrowheads="1"/>
          </p:cNvSpPr>
          <p:nvPr>
            <p:ph type="body" sz="half" idx="2"/>
          </p:nvPr>
        </p:nvSpPr>
        <p:spPr>
          <a:xfrm>
            <a:off x="2590800" y="1600200"/>
            <a:ext cx="6324600" cy="4953000"/>
          </a:xfrm>
        </p:spPr>
        <p:txBody>
          <a:bodyPr/>
          <a:lstStyle/>
          <a:p>
            <a:r>
              <a:rPr lang="en-US"/>
              <a:t>Hrunting, sword given by Unferth, breaks</a:t>
            </a:r>
          </a:p>
          <a:p>
            <a:r>
              <a:rPr lang="en-US"/>
              <a:t>God wards off death blow</a:t>
            </a:r>
          </a:p>
          <a:p>
            <a:r>
              <a:rPr lang="en-US"/>
              <a:t>He sees a magic sword: “an ancient heirloom from the days of the giants…but only Beowulf could wield it in battle.”</a:t>
            </a:r>
          </a:p>
          <a:p>
            <a:r>
              <a:rPr lang="en-US"/>
              <a:t>Revenge and mutilation</a:t>
            </a:r>
          </a:p>
          <a:p>
            <a:pPr>
              <a:buFont typeface="Wingdings" pitchFamily="2" charset="2"/>
              <a:buNone/>
            </a:pPr>
            <a:endParaRPr lang="en-US"/>
          </a:p>
          <a:p>
            <a:endParaRPr lang="en-US" sz="2800"/>
          </a:p>
        </p:txBody>
      </p:sp>
      <p:pic>
        <p:nvPicPr>
          <p:cNvPr id="176134" name="Picture 6" descr="nydam-sword"/>
          <p:cNvPicPr>
            <a:picLocks noGrp="1" noChangeAspect="1" noChangeArrowheads="1"/>
          </p:cNvPicPr>
          <p:nvPr>
            <p:ph sz="half" idx="1"/>
          </p:nvPr>
        </p:nvPicPr>
        <p:blipFill>
          <a:blip r:embed="rId2" cstate="print"/>
          <a:srcRect/>
          <a:stretch>
            <a:fillRect/>
          </a:stretch>
        </p:blipFill>
        <p:spPr>
          <a:xfrm>
            <a:off x="860425" y="304800"/>
            <a:ext cx="1192213" cy="6096000"/>
          </a:xfr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Beowulf as King</a:t>
            </a:r>
          </a:p>
        </p:txBody>
      </p:sp>
      <p:sp>
        <p:nvSpPr>
          <p:cNvPr id="178179" name="Rectangle 3"/>
          <p:cNvSpPr>
            <a:spLocks noGrp="1" noChangeArrowheads="1"/>
          </p:cNvSpPr>
          <p:nvPr>
            <p:ph type="body" idx="1"/>
          </p:nvPr>
        </p:nvSpPr>
        <p:spPr>
          <a:xfrm>
            <a:off x="457200" y="1600200"/>
            <a:ext cx="8458200" cy="4876800"/>
          </a:xfrm>
        </p:spPr>
        <p:txBody>
          <a:bodyPr/>
          <a:lstStyle/>
          <a:p>
            <a:r>
              <a:rPr lang="en-US"/>
              <a:t>Fights a Dragon </a:t>
            </a:r>
          </a:p>
          <a:p>
            <a:r>
              <a:rPr lang="en-US"/>
              <a:t>Tells his men to stay back </a:t>
            </a:r>
          </a:p>
          <a:p>
            <a:r>
              <a:rPr lang="en-US"/>
              <a:t>Wiglaf is loyal and helps him</a:t>
            </a:r>
          </a:p>
          <a:p>
            <a:r>
              <a:rPr lang="en-US"/>
              <a:t>“They had killed the enemy, courage quelled his life; the pair of kinsmen, partners in nobility, had destroyed the foe. So ever man should act, be at hand when needed;”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t>Heroic Death</a:t>
            </a:r>
          </a:p>
        </p:txBody>
      </p:sp>
      <p:sp>
        <p:nvSpPr>
          <p:cNvPr id="179203" name="Rectangle 3"/>
          <p:cNvSpPr>
            <a:spLocks noGrp="1" noChangeArrowheads="1"/>
          </p:cNvSpPr>
          <p:nvPr>
            <p:ph type="body" idx="1"/>
          </p:nvPr>
        </p:nvSpPr>
        <p:spPr>
          <a:xfrm>
            <a:off x="457200" y="1600200"/>
            <a:ext cx="8686800" cy="5257800"/>
          </a:xfrm>
        </p:spPr>
        <p:txBody>
          <a:bodyPr/>
          <a:lstStyle/>
          <a:p>
            <a:r>
              <a:rPr lang="en-US"/>
              <a:t>Beowulf: “I took what came, cared for and stood by things in my keeping, never fomented quarrels, never swore to a lie.  All this consoles me, doomed as I am and sickening for death; because of my right ways, the Ruler of mankind need never blame me when the breath leaves my body for murder of kinsmen.”</a:t>
            </a:r>
          </a:p>
          <a:p>
            <a:r>
              <a:rPr lang="en-US"/>
              <a:t>Then he asks to see treasure hoard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t>Feuding is Real Fear </a:t>
            </a:r>
          </a:p>
        </p:txBody>
      </p:sp>
      <p:sp>
        <p:nvSpPr>
          <p:cNvPr id="180227" name="Rectangle 3"/>
          <p:cNvSpPr>
            <a:spLocks noGrp="1" noChangeArrowheads="1"/>
          </p:cNvSpPr>
          <p:nvPr>
            <p:ph type="body" idx="1"/>
          </p:nvPr>
        </p:nvSpPr>
        <p:spPr>
          <a:xfrm>
            <a:off x="457200" y="1600200"/>
            <a:ext cx="8458200" cy="5029200"/>
          </a:xfrm>
        </p:spPr>
        <p:txBody>
          <a:bodyPr/>
          <a:lstStyle/>
          <a:p>
            <a:r>
              <a:rPr lang="en-US" sz="2800"/>
              <a:t>Wiglaf: “Now war is looming over our nation, soon it will be known to Franks and Frisians, far and wide, that the king is gone. Hostility has been great among the Franks since Hygelac sailed forth at the head of a war fleet into Friesland…Nor do I expect peace or pact-keeping of any sort from the Swedes.”</a:t>
            </a:r>
          </a:p>
          <a:p>
            <a:r>
              <a:rPr lang="en-US" sz="2800"/>
              <a:t>Recalls a feud with Swedes and notes that they will take the opportunity now for revenge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Summary</a:t>
            </a:r>
          </a:p>
        </p:txBody>
      </p:sp>
      <p:sp>
        <p:nvSpPr>
          <p:cNvPr id="151555" name="Rectangle 3"/>
          <p:cNvSpPr>
            <a:spLocks noGrp="1" noChangeArrowheads="1"/>
          </p:cNvSpPr>
          <p:nvPr>
            <p:ph type="body" idx="1"/>
          </p:nvPr>
        </p:nvSpPr>
        <p:spPr>
          <a:xfrm>
            <a:off x="0" y="1295400"/>
            <a:ext cx="9144000" cy="5257800"/>
          </a:xfrm>
        </p:spPr>
        <p:txBody>
          <a:bodyPr/>
          <a:lstStyle/>
          <a:p>
            <a:pPr>
              <a:lnSpc>
                <a:spcPct val="90000"/>
              </a:lnSpc>
            </a:pPr>
            <a:r>
              <a:rPr lang="en-US" sz="2800"/>
              <a:t>Beowulf is the first English poem but it reflects the era and culture of the Early Middle Ages in N. Germany and Scandinavia</a:t>
            </a:r>
          </a:p>
          <a:p>
            <a:pPr>
              <a:lnSpc>
                <a:spcPct val="90000"/>
              </a:lnSpc>
            </a:pPr>
            <a:r>
              <a:rPr lang="en-US" sz="2800"/>
              <a:t>Poem reflects the uneasy assimilation of Christianity with Pagan culture</a:t>
            </a:r>
          </a:p>
          <a:p>
            <a:pPr>
              <a:lnSpc>
                <a:spcPct val="90000"/>
              </a:lnSpc>
            </a:pPr>
            <a:r>
              <a:rPr lang="en-US" sz="2800"/>
              <a:t>Christianity is limited to the basic belief in a Creator God; Wyrd is powerful belief in Fate</a:t>
            </a:r>
          </a:p>
          <a:p>
            <a:pPr>
              <a:lnSpc>
                <a:spcPct val="90000"/>
              </a:lnSpc>
            </a:pPr>
            <a:r>
              <a:rPr lang="en-US" sz="2800"/>
              <a:t>Feuding between men is the real source of Fear, not Monsters</a:t>
            </a:r>
          </a:p>
          <a:p>
            <a:pPr>
              <a:lnSpc>
                <a:spcPct val="90000"/>
              </a:lnSpc>
            </a:pPr>
            <a:r>
              <a:rPr lang="en-US" sz="2800"/>
              <a:t>Beowulf is a hero because he was:</a:t>
            </a:r>
          </a:p>
          <a:p>
            <a:pPr>
              <a:lnSpc>
                <a:spcPct val="90000"/>
              </a:lnSpc>
              <a:buFont typeface="Wingdings" pitchFamily="2" charset="2"/>
              <a:buNone/>
            </a:pPr>
            <a:r>
              <a:rPr lang="en-US" sz="2800"/>
              <a:t>	Loyal; Brave; Cared about the People; Generous</a:t>
            </a:r>
          </a:p>
          <a:p>
            <a:pPr>
              <a:lnSpc>
                <a:spcPct val="90000"/>
              </a:lnSpc>
              <a:buFont typeface="Wingdings" pitchFamily="2" charset="2"/>
              <a:buNone/>
            </a:pPr>
            <a:endParaRPr lang="en-US" sz="2800"/>
          </a:p>
          <a:p>
            <a:pPr>
              <a:lnSpc>
                <a:spcPct val="90000"/>
              </a:lnSpc>
            </a:pP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p:txBody>
          <a:bodyPr/>
          <a:lstStyle/>
          <a:p>
            <a:r>
              <a:rPr lang="en-US"/>
              <a:t>Beowulf: Textual History</a:t>
            </a:r>
          </a:p>
        </p:txBody>
      </p:sp>
      <p:sp>
        <p:nvSpPr>
          <p:cNvPr id="126981" name="Rectangle 5"/>
          <p:cNvSpPr>
            <a:spLocks noGrp="1" noChangeArrowheads="1"/>
          </p:cNvSpPr>
          <p:nvPr>
            <p:ph type="body" sz="half" idx="2"/>
          </p:nvPr>
        </p:nvSpPr>
        <p:spPr>
          <a:xfrm>
            <a:off x="4419600" y="1371600"/>
            <a:ext cx="4724400" cy="5486400"/>
          </a:xfrm>
        </p:spPr>
        <p:txBody>
          <a:bodyPr/>
          <a:lstStyle/>
          <a:p>
            <a:r>
              <a:rPr lang="en-US"/>
              <a:t>Composed between mid 7</a:t>
            </a:r>
            <a:r>
              <a:rPr lang="en-US" baseline="30000"/>
              <a:t>th</a:t>
            </a:r>
            <a:r>
              <a:rPr lang="en-US"/>
              <a:t> c. and end of 10</a:t>
            </a:r>
            <a:r>
              <a:rPr lang="en-US" baseline="30000"/>
              <a:t>th</a:t>
            </a:r>
            <a:r>
              <a:rPr lang="en-US"/>
              <a:t> c. in Anglo-Saxon, in England</a:t>
            </a:r>
          </a:p>
          <a:p>
            <a:r>
              <a:rPr lang="en-US"/>
              <a:t>Originally an Oral Poem whose subject goes back to the 6</a:t>
            </a:r>
            <a:r>
              <a:rPr lang="en-US" baseline="30000"/>
              <a:t>th</a:t>
            </a:r>
            <a:r>
              <a:rPr lang="en-US"/>
              <a:t> c.</a:t>
            </a:r>
          </a:p>
          <a:p>
            <a:r>
              <a:rPr lang="en-US"/>
              <a:t>One manuscript in British Library</a:t>
            </a:r>
          </a:p>
          <a:p>
            <a:pPr>
              <a:buFont typeface="Wingdings" pitchFamily="2" charset="2"/>
              <a:buNone/>
            </a:pPr>
            <a:endParaRPr lang="en-US" sz="2800"/>
          </a:p>
          <a:p>
            <a:endParaRPr lang="en-US" sz="2800"/>
          </a:p>
          <a:p>
            <a:endParaRPr lang="en-US" sz="2800"/>
          </a:p>
        </p:txBody>
      </p:sp>
      <p:pic>
        <p:nvPicPr>
          <p:cNvPr id="126983" name="Picture 7" descr="beowulf-fpage"/>
          <p:cNvPicPr>
            <a:picLocks noGrp="1" noChangeAspect="1" noChangeArrowheads="1"/>
          </p:cNvPicPr>
          <p:nvPr>
            <p:ph sz="half" idx="1"/>
          </p:nvPr>
        </p:nvPicPr>
        <p:blipFill>
          <a:blip r:embed="rId2" cstate="print"/>
          <a:srcRect/>
          <a:stretch>
            <a:fillRect/>
          </a:stretch>
        </p:blipFill>
        <p:spPr>
          <a:xfrm>
            <a:off x="457200" y="1371600"/>
            <a:ext cx="3511550" cy="5486400"/>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Poetry and Meter</a:t>
            </a:r>
          </a:p>
        </p:txBody>
      </p:sp>
      <p:sp>
        <p:nvSpPr>
          <p:cNvPr id="156675" name="Rectangle 3"/>
          <p:cNvSpPr>
            <a:spLocks noGrp="1" noChangeArrowheads="1"/>
          </p:cNvSpPr>
          <p:nvPr>
            <p:ph type="body" idx="1"/>
          </p:nvPr>
        </p:nvSpPr>
        <p:spPr/>
        <p:txBody>
          <a:bodyPr/>
          <a:lstStyle/>
          <a:p>
            <a:pPr>
              <a:lnSpc>
                <a:spcPct val="90000"/>
              </a:lnSpc>
            </a:pPr>
            <a:r>
              <a:rPr lang="en-US"/>
              <a:t>Old English </a:t>
            </a:r>
          </a:p>
          <a:p>
            <a:pPr>
              <a:lnSpc>
                <a:spcPct val="90000"/>
              </a:lnSpc>
            </a:pPr>
            <a:r>
              <a:rPr lang="en-US"/>
              <a:t>No stanzas or rhyming </a:t>
            </a:r>
          </a:p>
          <a:p>
            <a:pPr>
              <a:lnSpc>
                <a:spcPct val="90000"/>
              </a:lnSpc>
            </a:pPr>
            <a:r>
              <a:rPr lang="en-US"/>
              <a:t>Each line of verse composed of two balancing halves separated by a caesura</a:t>
            </a:r>
          </a:p>
          <a:p>
            <a:pPr>
              <a:lnSpc>
                <a:spcPct val="90000"/>
              </a:lnSpc>
            </a:pPr>
            <a:r>
              <a:rPr lang="en-US"/>
              <a:t>Each half line contains two stressed syllables</a:t>
            </a:r>
          </a:p>
          <a:p>
            <a:pPr>
              <a:lnSpc>
                <a:spcPct val="90000"/>
              </a:lnSpc>
            </a:pPr>
            <a:r>
              <a:rPr lang="en-US"/>
              <a:t>Alliteration ties together half-lines</a:t>
            </a:r>
          </a:p>
          <a:p>
            <a:pPr>
              <a:lnSpc>
                <a:spcPct val="90000"/>
              </a:lnSpc>
            </a:pPr>
            <a:r>
              <a:rPr lang="en-US"/>
              <a:t>No set syllable meter: 8-12 syllables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Oral Composition</a:t>
            </a:r>
          </a:p>
        </p:txBody>
      </p:sp>
      <p:sp>
        <p:nvSpPr>
          <p:cNvPr id="129027" name="Rectangle 3"/>
          <p:cNvSpPr>
            <a:spLocks noGrp="1" noChangeArrowheads="1"/>
          </p:cNvSpPr>
          <p:nvPr>
            <p:ph type="body" idx="1"/>
          </p:nvPr>
        </p:nvSpPr>
        <p:spPr/>
        <p:txBody>
          <a:bodyPr/>
          <a:lstStyle/>
          <a:p>
            <a:r>
              <a:rPr lang="en-US"/>
              <a:t>Scop—Anglo-Saxon oral poet</a:t>
            </a:r>
          </a:p>
          <a:p>
            <a:r>
              <a:rPr lang="en-US"/>
              <a:t>Repetition</a:t>
            </a:r>
          </a:p>
          <a:p>
            <a:r>
              <a:rPr lang="en-US"/>
              <a:t>Formulas</a:t>
            </a:r>
          </a:p>
          <a:p>
            <a:pPr lvl="1"/>
            <a:r>
              <a:rPr lang="en-US" sz="3200"/>
              <a:t>“scourge of many tribes”</a:t>
            </a:r>
          </a:p>
          <a:p>
            <a:r>
              <a:rPr lang="en-US"/>
              <a:t>Themes or Motifs</a:t>
            </a:r>
          </a:p>
          <a:p>
            <a:pPr lvl="1"/>
            <a:r>
              <a:rPr lang="en-US" sz="3200"/>
              <a:t>Hospitality</a:t>
            </a:r>
          </a:p>
          <a:p>
            <a:r>
              <a:rPr lang="en-US"/>
              <a:t>Imitation and Originality</a:t>
            </a:r>
          </a:p>
          <a:p>
            <a:pPr>
              <a:buFont typeface="Wingdings" pitchFamily="2" charset="2"/>
              <a:buNone/>
            </a:pPr>
            <a:r>
              <a:rPr lang="en-US"/>
              <a:t>	How does the oral poet add his original touch?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902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90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902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90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90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90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Historical Context for Story</a:t>
            </a:r>
          </a:p>
        </p:txBody>
      </p:sp>
      <p:sp>
        <p:nvSpPr>
          <p:cNvPr id="131075" name="Rectangle 3"/>
          <p:cNvSpPr>
            <a:spLocks noGrp="1" noChangeArrowheads="1"/>
          </p:cNvSpPr>
          <p:nvPr>
            <p:ph type="body" idx="1"/>
          </p:nvPr>
        </p:nvSpPr>
        <p:spPr>
          <a:xfrm>
            <a:off x="457200" y="1752600"/>
            <a:ext cx="8686800" cy="5105400"/>
          </a:xfrm>
        </p:spPr>
        <p:txBody>
          <a:bodyPr/>
          <a:lstStyle/>
          <a:p>
            <a:r>
              <a:rPr lang="en-US"/>
              <a:t>End of Roman Empire in 476 C.E.</a:t>
            </a:r>
          </a:p>
          <a:p>
            <a:r>
              <a:rPr lang="en-US"/>
              <a:t>Angles and Saxon Invasion, 500 C.E.</a:t>
            </a:r>
          </a:p>
          <a:p>
            <a:r>
              <a:rPr lang="en-US"/>
              <a:t>Conversion of Anglo-Saxon England, 6</a:t>
            </a:r>
            <a:r>
              <a:rPr lang="en-US" baseline="30000"/>
              <a:t>th</a:t>
            </a:r>
            <a:r>
              <a:rPr lang="en-US"/>
              <a:t>-7</a:t>
            </a:r>
            <a:r>
              <a:rPr lang="en-US" baseline="30000"/>
              <a:t>th</a:t>
            </a:r>
            <a:r>
              <a:rPr lang="en-US"/>
              <a:t> c.</a:t>
            </a:r>
          </a:p>
          <a:p>
            <a:r>
              <a:rPr lang="en-US"/>
              <a:t>Poem is set in this early Medieval era when paganism was being challenged by Christianity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Map</a:t>
            </a:r>
          </a:p>
        </p:txBody>
      </p:sp>
      <p:pic>
        <p:nvPicPr>
          <p:cNvPr id="146438" name="Picture 6" descr="beomap"/>
          <p:cNvPicPr>
            <a:picLocks noGrp="1" noChangeAspect="1" noChangeArrowheads="1"/>
          </p:cNvPicPr>
          <p:nvPr>
            <p:ph idx="1"/>
          </p:nvPr>
        </p:nvPicPr>
        <p:blipFill>
          <a:blip r:embed="rId2" cstate="print"/>
          <a:srcRect/>
          <a:stretch>
            <a:fillRect/>
          </a:stretch>
        </p:blipFill>
        <p:spPr>
          <a:xfrm>
            <a:off x="2362200" y="1143000"/>
            <a:ext cx="4797425" cy="5715000"/>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5029200" y="277813"/>
            <a:ext cx="4114800" cy="2160587"/>
          </a:xfrm>
        </p:spPr>
        <p:txBody>
          <a:bodyPr/>
          <a:lstStyle/>
          <a:p>
            <a:r>
              <a:rPr lang="en-US" sz="4000"/>
              <a:t>Shield Sheafson: Founder of Danes</a:t>
            </a:r>
          </a:p>
        </p:txBody>
      </p:sp>
      <p:sp>
        <p:nvSpPr>
          <p:cNvPr id="152579" name="Rectangle 3"/>
          <p:cNvSpPr>
            <a:spLocks noGrp="1" noChangeArrowheads="1"/>
          </p:cNvSpPr>
          <p:nvPr>
            <p:ph type="body" sz="half" idx="1"/>
          </p:nvPr>
        </p:nvSpPr>
        <p:spPr>
          <a:xfrm>
            <a:off x="0" y="0"/>
            <a:ext cx="5334000" cy="6858000"/>
          </a:xfrm>
        </p:spPr>
        <p:txBody>
          <a:bodyPr/>
          <a:lstStyle/>
          <a:p>
            <a:r>
              <a:rPr lang="en-US"/>
              <a:t>“There was Shield Sheafson, scourge of many tribes, a wrecker of mead-benches, rampaging among foes...A foundling to start with, he would flourish later on…Each clan on the outlying coasts beyond the whale-road had to yield to him and pay tribute. That was one good king.”</a:t>
            </a:r>
          </a:p>
        </p:txBody>
      </p:sp>
      <p:pic>
        <p:nvPicPr>
          <p:cNvPr id="152581" name="Picture 5" descr="z109006413"/>
          <p:cNvPicPr>
            <a:picLocks noGrp="1" noChangeAspect="1" noChangeArrowheads="1"/>
          </p:cNvPicPr>
          <p:nvPr>
            <p:ph sz="half" idx="2"/>
          </p:nvPr>
        </p:nvPicPr>
        <p:blipFill>
          <a:blip r:embed="rId2" cstate="print"/>
          <a:srcRect/>
          <a:stretch>
            <a:fillRect/>
          </a:stretch>
        </p:blipFill>
        <p:spPr>
          <a:xfrm>
            <a:off x="5705475" y="2819400"/>
            <a:ext cx="3438525" cy="3810000"/>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495800" y="277813"/>
            <a:ext cx="4419600" cy="2617787"/>
          </a:xfrm>
        </p:spPr>
        <p:txBody>
          <a:bodyPr/>
          <a:lstStyle/>
          <a:p>
            <a:r>
              <a:rPr lang="en-US"/>
              <a:t>Heorat built by Hrothgar</a:t>
            </a:r>
          </a:p>
        </p:txBody>
      </p:sp>
      <p:sp>
        <p:nvSpPr>
          <p:cNvPr id="154627" name="Rectangle 3"/>
          <p:cNvSpPr>
            <a:spLocks noGrp="1" noChangeArrowheads="1"/>
          </p:cNvSpPr>
          <p:nvPr>
            <p:ph type="body" sz="half" idx="1"/>
          </p:nvPr>
        </p:nvSpPr>
        <p:spPr>
          <a:xfrm>
            <a:off x="228600" y="304800"/>
            <a:ext cx="4495800" cy="6324600"/>
          </a:xfrm>
        </p:spPr>
        <p:txBody>
          <a:bodyPr/>
          <a:lstStyle/>
          <a:p>
            <a:r>
              <a:rPr lang="en-US"/>
              <a:t>Heorot was the name…the hall towered, its gables wide and high and awaiting a barbarous burning.  That doom abided, but in time it would come: the killer instinct unleashed among in-laws, the blood-lust rampant.”</a:t>
            </a:r>
          </a:p>
        </p:txBody>
      </p:sp>
      <p:pic>
        <p:nvPicPr>
          <p:cNvPr id="154629" name="Picture 5" descr="heorot"/>
          <p:cNvPicPr>
            <a:picLocks noGrp="1" noChangeAspect="1" noChangeArrowheads="1"/>
          </p:cNvPicPr>
          <p:nvPr>
            <p:ph sz="half" idx="2"/>
          </p:nvPr>
        </p:nvPicPr>
        <p:blipFill>
          <a:blip r:embed="rId2" cstate="print"/>
          <a:srcRect/>
          <a:stretch>
            <a:fillRect/>
          </a:stretch>
        </p:blipFill>
        <p:spPr>
          <a:xfrm>
            <a:off x="4648200" y="3336925"/>
            <a:ext cx="4495800" cy="3521075"/>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p:txBody>
          <a:bodyPr/>
          <a:lstStyle/>
          <a:p>
            <a:r>
              <a:rPr lang="en-US"/>
              <a:t>Grendel: Off spring of Cain</a:t>
            </a:r>
          </a:p>
        </p:txBody>
      </p:sp>
      <p:sp>
        <p:nvSpPr>
          <p:cNvPr id="159749" name="Rectangle 5"/>
          <p:cNvSpPr>
            <a:spLocks noGrp="1" noChangeArrowheads="1"/>
          </p:cNvSpPr>
          <p:nvPr>
            <p:ph type="body" idx="1"/>
          </p:nvPr>
        </p:nvSpPr>
        <p:spPr/>
        <p:txBody>
          <a:bodyPr/>
          <a:lstStyle/>
          <a:p>
            <a:r>
              <a:rPr lang="en-US" sz="3600"/>
              <a:t>“Then a powerful demon, a prowler through the dark, nursed a hard grievance. It harrowed him to hear the din of the loud banquet every day in the hall, the harp being struck and the clear song of a skilled poet telling…how the Almighty had made the earth…”</a:t>
            </a:r>
          </a:p>
        </p:txBody>
      </p:sp>
    </p:spTree>
  </p:cSld>
  <p:clrMapOvr>
    <a:masterClrMapping/>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61F760C1F58F41A8989D8546CB3C62" ma:contentTypeVersion="0" ma:contentTypeDescription="Create a new document." ma:contentTypeScope="" ma:versionID="0338880e2c2d3fe7bd06b06bf433a8a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424816-9EA3-495A-8169-BB933293B634}">
  <ds:schemaRefs>
    <ds:schemaRef ds:uri="http://schemas.openxmlformats.org/package/2006/metadata/core-properties"/>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0140EBC-52BB-447D-BAEF-1F7302819B7A}">
  <ds:schemaRefs>
    <ds:schemaRef ds:uri="http://schemas.microsoft.com/sharepoint/v3/contenttype/forms"/>
  </ds:schemaRefs>
</ds:datastoreItem>
</file>

<file path=customXml/itemProps3.xml><?xml version="1.0" encoding="utf-8"?>
<ds:datastoreItem xmlns:ds="http://schemas.openxmlformats.org/officeDocument/2006/customXml" ds:itemID="{909AB60F-B4E5-46F5-A719-653052D2CA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Cliff</Template>
  <TotalTime>1062</TotalTime>
  <Words>882</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Cliff</vt:lpstr>
      <vt:lpstr>Beowulf: A Pagan and Christian Hero</vt:lpstr>
      <vt:lpstr>Beowulf: Textual History</vt:lpstr>
      <vt:lpstr>Poetry and Meter</vt:lpstr>
      <vt:lpstr>Oral Composition</vt:lpstr>
      <vt:lpstr>Historical Context for Story</vt:lpstr>
      <vt:lpstr>Map</vt:lpstr>
      <vt:lpstr>Shield Sheafson: Founder of Danes</vt:lpstr>
      <vt:lpstr>Heorat built by Hrothgar</vt:lpstr>
      <vt:lpstr>Grendel: Off spring of Cain</vt:lpstr>
      <vt:lpstr>Pagan Shrines and Rituals Fail</vt:lpstr>
      <vt:lpstr>Battle with Grendel as Feud</vt:lpstr>
      <vt:lpstr>Celebration</vt:lpstr>
      <vt:lpstr>Finnsburg Story</vt:lpstr>
      <vt:lpstr>Grendel’s Mother Renews Feud</vt:lpstr>
      <vt:lpstr>Victory with Sword</vt:lpstr>
      <vt:lpstr>Beowulf as King</vt:lpstr>
      <vt:lpstr>Heroic Death</vt:lpstr>
      <vt:lpstr>Feuding is Real Fear </vt:lpstr>
      <vt:lpstr>Summary</vt:lpstr>
    </vt:vector>
  </TitlesOfParts>
  <Company>Monterey Peninsula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Beowulf: Textual History</dc:title>
  <dc:creator>ahaffa</dc:creator>
  <cp:lastModifiedBy>Alan</cp:lastModifiedBy>
  <cp:revision>42</cp:revision>
  <cp:lastPrinted>2013-03-07T15:10:03Z</cp:lastPrinted>
  <dcterms:created xsi:type="dcterms:W3CDTF">2003-08-27T15:47:50Z</dcterms:created>
  <dcterms:modified xsi:type="dcterms:W3CDTF">2013-03-07T15:13:42Z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